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81" r:id="rId6"/>
    <p:sldId id="271" r:id="rId7"/>
    <p:sldId id="269" r:id="rId8"/>
    <p:sldId id="267" r:id="rId9"/>
    <p:sldId id="261" r:id="rId10"/>
    <p:sldId id="274" r:id="rId11"/>
    <p:sldId id="262" r:id="rId12"/>
    <p:sldId id="280" r:id="rId13"/>
    <p:sldId id="286" r:id="rId14"/>
    <p:sldId id="263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3BCF5-BB03-4DC6-B082-CC8392BF607D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F1E1D-2593-4D15-B5ED-99185E5581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08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F1E1D-2593-4D15-B5ED-99185E55816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44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8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74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08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39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17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81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24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2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09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75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E1A366-C029-4708-9221-5556376603E0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04608FF-7255-4F5E-8AC6-73F6B8FD07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6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BE3EC-8F20-41C2-B6EC-61D13A1F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1233055"/>
            <a:ext cx="10782300" cy="28902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6000" dirty="0" smtClean="0">
                <a:latin typeface="Bahnschrift SemiBold" panose="020B0502040204020203" pitchFamily="34" charset="0"/>
              </a:rPr>
              <a:t>Современные методы растеризации изображений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093953-DAEB-4A89-91FB-A89F6BE97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386072"/>
            <a:ext cx="9228201" cy="164592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ahnschrift Light" panose="020B0502040204020203" pitchFamily="34" charset="0"/>
              </a:rPr>
              <a:t>Научный руководитель: Парфенов Денис Васильевич, к.т.н., доцент</a:t>
            </a:r>
          </a:p>
          <a:p>
            <a:r>
              <a:rPr lang="ru-RU" sz="2000" dirty="0">
                <a:latin typeface="Bahnschrift Light" panose="020B0502040204020203" pitchFamily="34" charset="0"/>
              </a:rPr>
              <a:t>Исполнитель: Гогинян Борис </a:t>
            </a:r>
            <a:r>
              <a:rPr lang="ru-RU" sz="2000" dirty="0" smtClean="0">
                <a:latin typeface="Bahnschrift Light" panose="020B0502040204020203" pitchFamily="34" charset="0"/>
              </a:rPr>
              <a:t>Андреевич, </a:t>
            </a:r>
            <a:r>
              <a:rPr lang="ru-RU" sz="2000" dirty="0">
                <a:latin typeface="Bahnschrift Light" panose="020B0502040204020203" pitchFamily="34" charset="0"/>
              </a:rPr>
              <a:t>группа: </a:t>
            </a:r>
            <a:r>
              <a:rPr lang="ru-RU" sz="2000" dirty="0" smtClean="0">
                <a:latin typeface="Bahnschrift Light" panose="020B0502040204020203" pitchFamily="34" charset="0"/>
              </a:rPr>
              <a:t>КМБО-03-16</a:t>
            </a:r>
            <a:endParaRPr lang="ru-RU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36974" y="763517"/>
            <a:ext cx="3731685" cy="361483"/>
          </a:xfrm>
        </p:spPr>
        <p:txBody>
          <a:bodyPr>
            <a:noAutofit/>
          </a:bodyPr>
          <a:lstStyle/>
          <a:p>
            <a:pPr lvl="0"/>
            <a:r>
              <a:rPr lang="ru-RU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726" y="4948369"/>
                <a:ext cx="2178955" cy="563744"/>
              </a:xfrm>
              <a:prstGeom prst="rect">
                <a:avLst/>
              </a:prstGeom>
              <a:blipFill>
                <a:blip r:embed="rId2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48817" y="5678737"/>
            <a:ext cx="5343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3. 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Процентное соотношение улучшения времени </a:t>
            </a:r>
            <a:endParaRPr lang="ru-RU" sz="1600" dirty="0" smtClean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  <a:p>
            <a:pPr lvl="0"/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работы для </a:t>
            </a: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каждого отрезка времени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413" b="5623"/>
          <a:stretch/>
        </p:blipFill>
        <p:spPr>
          <a:xfrm>
            <a:off x="7467599" y="1104584"/>
            <a:ext cx="4370884" cy="42949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" t="4671" b="6912"/>
          <a:stretch/>
        </p:blipFill>
        <p:spPr>
          <a:xfrm>
            <a:off x="597725" y="1453985"/>
            <a:ext cx="4540992" cy="424935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48374" y="6015327"/>
            <a:ext cx="51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2</a:t>
            </a:r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. Сравнение качества между всеми </a:t>
            </a:r>
            <a:r>
              <a:rPr lang="ru-RU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рендерами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63205" y="209155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sz="1400" dirty="0">
              <a:latin typeface="Bahnschrift Light" panose="020B0502040204020203" pitchFamily="34" charset="0"/>
            </a:endParaRPr>
          </a:p>
          <a:p>
            <a:pPr algn="ctr"/>
            <a:endParaRPr lang="ru-RU" sz="1200" dirty="0">
              <a:latin typeface="Bahnschrift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20827" y="1141469"/>
            <a:ext cx="15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PSNR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50289" y="344087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dB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307824" y="5703337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секунды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104997" y="3302122"/>
            <a:ext cx="697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%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9324980" y="5377724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секунды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9324980" y="735252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проценты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090914" y="192348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Bahnschrift Light" panose="020B0502040204020203" pitchFamily="34" charset="0"/>
              </a:rPr>
              <a:t>Средняя скорость роста: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appleseed = 0.00779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Cycles = </a:t>
            </a:r>
            <a:r>
              <a:rPr lang="en-US" sz="1400" b="1" dirty="0">
                <a:latin typeface="Bahnschrift Light" panose="020B0502040204020203" pitchFamily="34" charset="0"/>
              </a:rPr>
              <a:t>0.145291</a:t>
            </a:r>
            <a:endParaRPr lang="ru-RU" sz="1400" b="1" dirty="0">
              <a:latin typeface="Bahnschrift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Bahnschrift Light" panose="020B0502040204020203" pitchFamily="34" charset="0"/>
              </a:rPr>
              <a:t>LuxCore = 0.0328</a:t>
            </a:r>
            <a:endParaRPr lang="ru-RU" sz="14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18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77E5-B45D-4DE9-9955-B18E7351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SemiBold" panose="020B0502040204020203" pitchFamily="34" charset="0"/>
              </a:rPr>
              <a:t>Сцена </a:t>
            </a:r>
            <a:r>
              <a:rPr lang="ru-RU" dirty="0">
                <a:latin typeface="Bahnschrift SemiBold" panose="020B0502040204020203" pitchFamily="34" charset="0"/>
              </a:rPr>
              <a:t>для сравнения рендеров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A2EB27-DA04-43BA-9433-82A5B6A38753}"/>
              </a:ext>
            </a:extLst>
          </p:cNvPr>
          <p:cNvSpPr/>
          <p:nvPr/>
        </p:nvSpPr>
        <p:spPr>
          <a:xfrm>
            <a:off x="4649940" y="1757621"/>
            <a:ext cx="2787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08" y="1801051"/>
            <a:ext cx="3229396" cy="4440420"/>
          </a:xfr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41548"/>
              </p:ext>
            </p:extLst>
          </p:nvPr>
        </p:nvGraphicFramePr>
        <p:xfrm>
          <a:off x="4412188" y="3082057"/>
          <a:ext cx="75165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794">
                  <a:extLst>
                    <a:ext uri="{9D8B030D-6E8A-4147-A177-3AD203B41FA5}">
                      <a16:colId xmlns:a16="http://schemas.microsoft.com/office/drawing/2014/main" val="872153747"/>
                    </a:ext>
                  </a:extLst>
                </a:gridCol>
                <a:gridCol w="4973782">
                  <a:extLst>
                    <a:ext uri="{9D8B030D-6E8A-4147-A177-3AD203B41FA5}">
                      <a16:colId xmlns:a16="http://schemas.microsoft.com/office/drawing/2014/main" val="2710826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Рендеры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Использующиеся</a:t>
                      </a:r>
                      <a:r>
                        <a:rPr lang="ru-RU" baseline="0" dirty="0" smtClean="0"/>
                        <a:t> а</a:t>
                      </a:r>
                      <a:r>
                        <a:rPr lang="ru-RU" dirty="0" smtClean="0"/>
                        <a:t>лгоритмы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57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appleseed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</a:t>
                      </a:r>
                      <a:r>
                        <a:rPr lang="en-US" baseline="0" dirty="0" smtClean="0"/>
                        <a:t> tracing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8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Cycles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tracing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19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 tracing,</a:t>
                      </a:r>
                      <a:r>
                        <a:rPr lang="en-US" baseline="0" dirty="0" smtClean="0"/>
                        <a:t> bidirectional path-tracing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745288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149404" y="5872139"/>
            <a:ext cx="685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4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Эталонное изображение для первого эксперимента</a:t>
            </a:r>
          </a:p>
        </p:txBody>
      </p:sp>
    </p:spTree>
    <p:extLst>
      <p:ext uri="{BB962C8B-B14F-4D97-AF65-F5344CB8AC3E}">
        <p14:creationId xmlns:p14="http://schemas.microsoft.com/office/powerpoint/2010/main" val="37177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67787" y="251272"/>
            <a:ext cx="3337052" cy="361483"/>
          </a:xfrm>
        </p:spPr>
        <p:txBody>
          <a:bodyPr>
            <a:normAutofit lnSpcReduction="10000"/>
          </a:bodyPr>
          <a:lstStyle/>
          <a:p>
            <a:pPr lvl="0"/>
            <a:r>
              <a:rPr lang="ru-RU" sz="22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Эксперимент 3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205074" y="6127349"/>
            <a:ext cx="78802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6. Сравнение качества между всеми алгоритмами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79853" y="5203683"/>
            <a:ext cx="53222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Рис 5</a:t>
            </a:r>
            <a:r>
              <a:rPr lang="ru-RU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" panose="020B0502040204020203" pitchFamily="34" charset="0"/>
              </a:rPr>
              <a:t>. Сравнение качества в зависимости от времени</a:t>
            </a:r>
            <a:endParaRPr lang="ru-RU" sz="1600" dirty="0">
              <a:solidFill>
                <a:prstClr val="black">
                  <a:lumMod val="85000"/>
                  <a:lumOff val="15000"/>
                </a:prst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3672" b="5778"/>
          <a:stretch/>
        </p:blipFill>
        <p:spPr>
          <a:xfrm>
            <a:off x="774606" y="677023"/>
            <a:ext cx="4253348" cy="41573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3667" b="5665"/>
          <a:stretch/>
        </p:blipFill>
        <p:spPr>
          <a:xfrm>
            <a:off x="6298563" y="731878"/>
            <a:ext cx="5408192" cy="502613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62294" y="359817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PSNR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9853" y="2483070"/>
            <a:ext cx="1142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dB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331512" y="4834351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секунды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810482" y="3000720"/>
            <a:ext cx="976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dB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8624213" y="40189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PSNR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464714" y="5758017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секунды</a:t>
            </a:r>
          </a:p>
        </p:txBody>
      </p:sp>
    </p:spTree>
    <p:extLst>
      <p:ext uri="{BB962C8B-B14F-4D97-AF65-F5344CB8AC3E}">
        <p14:creationId xmlns:p14="http://schemas.microsoft.com/office/powerpoint/2010/main" val="685549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4" y="18365"/>
            <a:ext cx="10772775" cy="1658198"/>
          </a:xfrm>
        </p:spPr>
        <p:txBody>
          <a:bodyPr/>
          <a:lstStyle/>
          <a:p>
            <a:r>
              <a:rPr lang="ru-RU" dirty="0" smtClean="0">
                <a:solidFill>
                  <a:srgbClr val="50B4C8"/>
                </a:solidFill>
                <a:latin typeface="Bahnschrift SemiBold" panose="020B0502040204020203" pitchFamily="34" charset="0"/>
              </a:rPr>
              <a:t>Другие эксперименты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5738553"/>
            <a:ext cx="5003030" cy="800793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Эксперимент 2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1485977"/>
            <a:ext cx="5003030" cy="425257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851457" y="570834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latin typeface="Bahnschrift Light" panose="020B0502040204020203" pitchFamily="34" charset="0"/>
              </a:rPr>
              <a:t>Эксперимент </a:t>
            </a:r>
            <a:r>
              <a:rPr lang="ru-RU" sz="2400" dirty="0" smtClean="0">
                <a:latin typeface="Bahnschrift Light" panose="020B0502040204020203" pitchFamily="34" charset="0"/>
              </a:rPr>
              <a:t>4</a:t>
            </a:r>
            <a:endParaRPr lang="ru-RU" sz="2400" dirty="0">
              <a:latin typeface="Bahnschrift Light" panose="020B0502040204020203" pitchFamily="34" charset="0"/>
            </a:endParaRPr>
          </a:p>
          <a:p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57" y="1485977"/>
            <a:ext cx="6024482" cy="42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52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A3298-A089-40DF-A9F5-023BDEB8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2" y="0"/>
            <a:ext cx="10772775" cy="1658198"/>
          </a:xfrm>
        </p:spPr>
        <p:txBody>
          <a:bodyPr/>
          <a:lstStyle/>
          <a:p>
            <a:r>
              <a:rPr lang="ru-RU" dirty="0">
                <a:solidFill>
                  <a:srgbClr val="50B4C8"/>
                </a:solidFill>
                <a:latin typeface="Bahnschrift SemiBold" panose="020B0502040204020203" pitchFamily="34" charset="0"/>
              </a:rPr>
              <a:t>Другие эксперименты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1D0F25-3E3C-4BB1-9FF2-985B694A860F}"/>
              </a:ext>
            </a:extLst>
          </p:cNvPr>
          <p:cNvSpPr/>
          <p:nvPr/>
        </p:nvSpPr>
        <p:spPr>
          <a:xfrm>
            <a:off x="6633174" y="4500467"/>
            <a:ext cx="23798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5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13" y="1544259"/>
            <a:ext cx="5154663" cy="2899498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1743225"/>
            <a:ext cx="6179127" cy="322473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318694" y="6169719"/>
            <a:ext cx="85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luxcore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704041" y="616971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appleseed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628247" y="6169719"/>
            <a:ext cx="733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cycles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>
            <a:endCxn id="8" idx="0"/>
          </p:cNvCxnSpPr>
          <p:nvPr/>
        </p:nvCxnSpPr>
        <p:spPr>
          <a:xfrm>
            <a:off x="3994886" y="5871632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7695335" y="5871632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9200245" y="5871632"/>
            <a:ext cx="0" cy="29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671079" y="6056298"/>
            <a:ext cx="10854529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401782" y="5651343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скорость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9851715" y="5644929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фотореалистичность</a:t>
            </a:r>
          </a:p>
        </p:txBody>
      </p:sp>
    </p:spTree>
    <p:extLst>
      <p:ext uri="{BB962C8B-B14F-4D97-AF65-F5344CB8AC3E}">
        <p14:creationId xmlns:p14="http://schemas.microsoft.com/office/powerpoint/2010/main" val="629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0FF06-0992-4511-B1D8-162A1F2F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Выводы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206011-48B1-4E23-889E-AECDF71A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1771996"/>
            <a:ext cx="10753725" cy="419931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Для </a:t>
            </a:r>
            <a:r>
              <a:rPr lang="ru-RU" dirty="0"/>
              <a:t>моделей в которых преобладает непрямое освещение, лучше использовать двунаправленный алгоритм, в котором лучи трассируются как из источников освещения, так и из камеры – SPPM в appleseed или </a:t>
            </a:r>
            <a:r>
              <a:rPr lang="ru-RU" dirty="0" err="1"/>
              <a:t>bidirectional</a:t>
            </a:r>
            <a:r>
              <a:rPr lang="ru-RU" dirty="0"/>
              <a:t> </a:t>
            </a:r>
            <a:r>
              <a:rPr lang="ru-RU" dirty="0" err="1"/>
              <a:t>path</a:t>
            </a:r>
            <a:r>
              <a:rPr lang="ru-RU" dirty="0"/>
              <a:t> tracing в LuxCore. </a:t>
            </a:r>
            <a:endParaRPr lang="ru-R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Для </a:t>
            </a:r>
            <a:r>
              <a:rPr lang="ru-RU" dirty="0"/>
              <a:t>простых моделей с преобладанием прямого освещения для наиболее качественного результата следует использовать трассировку пути, реализованную в рендере appleseed, если же в приоритете является время рендеринга, то лучшим выбором будет рендер Cycles. </a:t>
            </a:r>
            <a:endParaRPr lang="ru-R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Метод сравнения </a:t>
            </a:r>
            <a:r>
              <a:rPr lang="ru-RU" dirty="0"/>
              <a:t>качества путём бескомпромиссного рендеринга лучшим рендером и сравнения с остальными по </a:t>
            </a:r>
            <a:r>
              <a:rPr lang="ru-RU" dirty="0" smtClean="0"/>
              <a:t>PSNR показал корректные, но не идеальные результаты.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095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8169" y="2619278"/>
            <a:ext cx="10772775" cy="1658198"/>
          </a:xfrm>
        </p:spPr>
        <p:txBody>
          <a:bodyPr/>
          <a:lstStyle/>
          <a:p>
            <a:pPr algn="ctr"/>
            <a:r>
              <a:rPr lang="ru-RU" dirty="0" smtClean="0">
                <a:latin typeface="Bahnschrift SemiBold" panose="020B0502040204020203" pitchFamily="34" charset="0"/>
              </a:rPr>
              <a:t>Спасибо за внимание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070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7DEF8-D056-4DE6-80AB-9D8D841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CB68D4-34BF-4318-BD6A-E47EDDF1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997826"/>
            <a:ext cx="10155381" cy="4680065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Цель работы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– </a:t>
            </a:r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сравнение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различных реализаций алгоритмов трассировки лучей в </a:t>
            </a:r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нескольких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программах </a:t>
            </a:r>
            <a:r>
              <a:rPr lang="ru-RU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рендеринга изображений для </a:t>
            </a:r>
            <a:r>
              <a:rPr lang="ru-RU" dirty="0">
                <a:solidFill>
                  <a:schemeClr val="tx1"/>
                </a:solidFill>
                <a:latin typeface="Bahnschrift Light" panose="020B0502040204020203" pitchFamily="34" charset="0"/>
              </a:rPr>
              <a:t>определения наиболее фотореалистичного и быстрого.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pPr lvl="1"/>
            <a:r>
              <a:rPr lang="ru-RU" dirty="0">
                <a:solidFill>
                  <a:schemeClr val="tx1"/>
                </a:solidFill>
              </a:rPr>
              <a:t>Задачи: </a:t>
            </a:r>
          </a:p>
          <a:p>
            <a:pPr marL="577040" lvl="6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Построение 3</a:t>
            </a:r>
            <a:r>
              <a:rPr lang="en-US" sz="2400" dirty="0">
                <a:solidFill>
                  <a:schemeClr val="tx1"/>
                </a:solidFill>
              </a:rPr>
              <a:t>D </a:t>
            </a:r>
            <a:r>
              <a:rPr lang="ru-RU" sz="2400" dirty="0">
                <a:solidFill>
                  <a:schemeClr val="tx1"/>
                </a:solidFill>
              </a:rPr>
              <a:t>сцен различной сложности и настройка </a:t>
            </a:r>
            <a:r>
              <a:rPr lang="ru-RU" sz="2400" dirty="0" smtClean="0">
                <a:solidFill>
                  <a:schemeClr val="tx1"/>
                </a:solidFill>
              </a:rPr>
              <a:t>идентичных параметров </a:t>
            </a:r>
            <a:r>
              <a:rPr lang="ru-RU" sz="2400" dirty="0">
                <a:solidFill>
                  <a:schemeClr val="tx1"/>
                </a:solidFill>
              </a:rPr>
              <a:t>для исследуемых рендеров,</a:t>
            </a:r>
          </a:p>
          <a:p>
            <a:pPr marL="577040" lvl="6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Получения набора изображений для сравнения и эталонного изображения,</a:t>
            </a:r>
          </a:p>
          <a:p>
            <a:pPr marL="577040" lvl="6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Построение графиков с использованием метрики </a:t>
            </a:r>
            <a:r>
              <a:rPr lang="en-US" sz="2400" dirty="0">
                <a:solidFill>
                  <a:schemeClr val="tx1"/>
                </a:solidFill>
              </a:rPr>
              <a:t>PSNR</a:t>
            </a:r>
            <a:r>
              <a:rPr lang="ru-RU" sz="2400" dirty="0">
                <a:solidFill>
                  <a:schemeClr val="tx1"/>
                </a:solidFill>
              </a:rPr>
              <a:t> для получения количественной оценки разницы между изображениями</a:t>
            </a:r>
          </a:p>
          <a:p>
            <a:pPr marL="577040" lvl="6" indent="0">
              <a:buNone/>
            </a:pPr>
            <a:endParaRPr lang="ru-RU" sz="16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28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10122-CA02-4E67-9E2A-F92BD14A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402102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Реалистичный рендеринг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AFFD6-FD35-4B26-A4FC-B683CE2841CB}"/>
              </a:ext>
            </a:extLst>
          </p:cNvPr>
          <p:cNvSpPr txBox="1"/>
          <p:nvPr/>
        </p:nvSpPr>
        <p:spPr>
          <a:xfrm>
            <a:off x="817934" y="4688695"/>
            <a:ext cx="38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1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“Kitchen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render” by Marcin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Olejarski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luxcore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render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4FA56-8510-4BA9-8F27-0DEA1B90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690" y="1901635"/>
            <a:ext cx="2950478" cy="407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85CD0-54C2-4975-8FA6-C99C2FAED459}"/>
              </a:ext>
            </a:extLst>
          </p:cNvPr>
          <p:cNvSpPr/>
          <p:nvPr/>
        </p:nvSpPr>
        <p:spPr>
          <a:xfrm>
            <a:off x="8439911" y="6016339"/>
            <a:ext cx="3191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3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“Seoul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” by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Gleb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Alexandrov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Cycles render</a:t>
            </a:r>
            <a:endParaRPr lang="ru-RU" sz="1400" dirty="0">
              <a:latin typeface="Bahnschrift Light" panose="020B0502040204020203" pitchFamily="34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FCD3A4C-3004-40F7-B003-5446676C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5" y="1791907"/>
            <a:ext cx="3877817" cy="290836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A0845F-004D-412C-8436-C2BA47951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9" r="11564"/>
          <a:stretch/>
        </p:blipFill>
        <p:spPr>
          <a:xfrm>
            <a:off x="4936531" y="1901635"/>
            <a:ext cx="3503381" cy="352044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294E66-9408-4DD2-AE35-798289A0AFE2}"/>
              </a:ext>
            </a:extLst>
          </p:cNvPr>
          <p:cNvSpPr/>
          <p:nvPr/>
        </p:nvSpPr>
        <p:spPr>
          <a:xfrm>
            <a:off x="4291920" y="5461950"/>
            <a:ext cx="414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2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“Head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Scan” by Juan C. Gutiérrez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–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appleseed render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7899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76EF5-F944-4E11-8468-969E3571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87900"/>
            <a:ext cx="11202267" cy="165819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Bahnschrift SemiBold" panose="020B0502040204020203" pitchFamily="34" charset="0"/>
              </a:rPr>
              <a:t>Концепция </a:t>
            </a:r>
            <a:r>
              <a:rPr lang="ru-RU" sz="4000" dirty="0" smtClean="0">
                <a:latin typeface="Bahnschrift SemiBold" panose="020B0502040204020203" pitchFamily="34" charset="0"/>
              </a:rPr>
              <a:t>Физически-корректный рендеринг</a:t>
            </a:r>
            <a:endParaRPr lang="ru-RU" sz="40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3257B-827A-4177-9F3E-9741CB4E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507171"/>
            <a:ext cx="10753725" cy="438912"/>
          </a:xfrm>
        </p:spPr>
        <p:txBody>
          <a:bodyPr>
            <a:noAutofit/>
          </a:bodyPr>
          <a:lstStyle/>
          <a:p>
            <a:r>
              <a:rPr lang="ru-RU" sz="2800" dirty="0"/>
              <a:t>Уравнение рендеринга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5B75B2-5113-45A0-8905-00E2CBB7BCE4}"/>
              </a:ext>
            </a:extLst>
          </p:cNvPr>
          <p:cNvSpPr/>
          <p:nvPr/>
        </p:nvSpPr>
        <p:spPr>
          <a:xfrm>
            <a:off x="768095" y="3055279"/>
            <a:ext cx="1337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BSDF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C62725-433E-4CE3-907B-C1A5C7BD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400"/>
            <a:ext cx="8405281" cy="8635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FBCF60-14CE-4F24-988A-29B95CB8C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1"/>
          <a:stretch/>
        </p:blipFill>
        <p:spPr>
          <a:xfrm>
            <a:off x="768096" y="3669265"/>
            <a:ext cx="6451604" cy="2143827"/>
          </a:xfrm>
          <a:prstGeom prst="rect">
            <a:avLst/>
          </a:prstGeom>
        </p:spPr>
      </p:pic>
      <p:pic>
        <p:nvPicPr>
          <p:cNvPr id="2050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C2154BE6-172B-4FA1-80FD-BB4FE4070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5" r="50027" b="1"/>
          <a:stretch/>
        </p:blipFill>
        <p:spPr bwMode="auto">
          <a:xfrm>
            <a:off x="7219700" y="3669265"/>
            <a:ext cx="3222748" cy="10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ppleseedhq on Twitter: &quot;A variety of looks achieved with ...">
            <a:extLst>
              <a:ext uri="{FF2B5EF4-FFF2-40B4-BE49-F238E27FC236}">
                <a16:creationId xmlns:a16="http://schemas.microsoft.com/office/drawing/2014/main" id="{FC0E01DA-0AD6-4559-B1AA-8D320684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66715" b="1"/>
          <a:stretch/>
        </p:blipFill>
        <p:spPr bwMode="auto">
          <a:xfrm>
            <a:off x="7219700" y="4741178"/>
            <a:ext cx="3222748" cy="10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68095" y="5813092"/>
            <a:ext cx="10642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Рис. 4 Материалы, полученные с помощью </a:t>
            </a:r>
            <a:r>
              <a:rPr lang="en-US" sz="2000" dirty="0" smtClean="0"/>
              <a:t>BSDF (</a:t>
            </a:r>
            <a:r>
              <a:rPr lang="en-US" sz="2000" dirty="0"/>
              <a:t>b</a:t>
            </a:r>
            <a:r>
              <a:rPr lang="en-US" sz="2000" dirty="0" smtClean="0"/>
              <a:t>idirectional </a:t>
            </a:r>
            <a:r>
              <a:rPr lang="en-US" sz="2000" dirty="0"/>
              <a:t>scattering distribution </a:t>
            </a:r>
            <a:r>
              <a:rPr lang="en-US" sz="2000" dirty="0" smtClean="0"/>
              <a:t>function)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13559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Bahnschrift SemiBold" panose="020B0502040204020203" pitchFamily="34" charset="0"/>
              </a:rPr>
              <a:t>Метрики сравнения изображений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814647"/>
          </a:xfrm>
        </p:spPr>
        <p:txBody>
          <a:bodyPr/>
          <a:lstStyle/>
          <a:p>
            <a:r>
              <a:rPr lang="ru-RU" dirty="0"/>
              <a:t>Основная метрика для сравнения изображений – PSNR (</a:t>
            </a:r>
            <a:r>
              <a:rPr lang="ru-RU" dirty="0" err="1"/>
              <a:t>peak</a:t>
            </a:r>
            <a:r>
              <a:rPr lang="ru-RU" dirty="0"/>
              <a:t> </a:t>
            </a:r>
            <a:r>
              <a:rPr lang="ru-RU" dirty="0" err="1"/>
              <a:t>signal-to-noise</a:t>
            </a:r>
            <a:r>
              <a:rPr lang="ru-RU" dirty="0"/>
              <a:t> </a:t>
            </a:r>
            <a:r>
              <a:rPr lang="ru-RU" dirty="0" err="1"/>
              <a:t>ratio</a:t>
            </a:r>
            <a:r>
              <a:rPr lang="ru-RU" dirty="0"/>
              <a:t>) – пиковое отношение сигнала к шуму.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976412" y="2826327"/>
                <a:ext cx="4364849" cy="901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− 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𝐼h𝑎𝑡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2" y="2826327"/>
                <a:ext cx="4364849" cy="901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816817" y="4204330"/>
                <a:ext cx="10453587" cy="822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400"/>
                        <m:t>В данном исследовании используется функция модуля </m:t>
                      </m:r>
                      <m:r>
                        <m:rPr>
                          <m:nor/>
                        </m:rPr>
                        <a:rPr lang="ru-RU" sz="2400"/>
                        <m:t>skimage</m:t>
                      </m:r>
                      <m:r>
                        <m:rPr>
                          <m:nor/>
                        </m:rPr>
                        <a:rPr lang="ru-RU" sz="2400"/>
                        <m:t>.</m:t>
                      </m:r>
                      <m:r>
                        <m:rPr>
                          <m:nor/>
                        </m:rPr>
                        <a:rPr lang="ru-RU" sz="2400"/>
                        <m:t>metrics</m:t>
                      </m:r>
                      <m:r>
                        <m:rPr>
                          <m:nor/>
                        </m:rPr>
                        <a:rPr lang="ru-RU" sz="2400"/>
                        <m:t> языка </m:t>
                      </m:r>
                      <m:r>
                        <m:rPr>
                          <m:nor/>
                        </m:rPr>
                        <a:rPr lang="en-US" sz="2400"/>
                        <m:t>Python</m:t>
                      </m:r>
                      <m:r>
                        <m:rPr>
                          <m:nor/>
                        </m:rPr>
                        <a:rPr lang="ru-RU" sz="2400"/>
                        <m:t>: </m:t>
                      </m:r>
                      <m:r>
                        <m:rPr>
                          <m:nor/>
                        </m:rPr>
                        <a:rPr lang="ru-RU" sz="2400"/>
                        <m:t>peak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signal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noise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ratio</m:t>
                      </m:r>
                      <m:r>
                        <m:rPr>
                          <m:nor/>
                        </m:rPr>
                        <a:rPr lang="ru-RU" sz="2400"/>
                        <m:t>(</m:t>
                      </m:r>
                      <m:r>
                        <m:rPr>
                          <m:nor/>
                        </m:rPr>
                        <a:rPr lang="ru-RU" sz="2400"/>
                        <m:t>image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true</m:t>
                      </m:r>
                      <m:r>
                        <m:rPr>
                          <m:nor/>
                        </m:rPr>
                        <a:rPr lang="ru-RU" sz="2400"/>
                        <m:t>, </m:t>
                      </m:r>
                      <m:r>
                        <m:rPr>
                          <m:nor/>
                        </m:rPr>
                        <a:rPr lang="ru-RU" sz="2400"/>
                        <m:t>image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test</m:t>
                      </m:r>
                      <m:r>
                        <m:rPr>
                          <m:nor/>
                        </m:rPr>
                        <a:rPr lang="ru-RU" sz="2400"/>
                        <m:t>, </m:t>
                      </m:r>
                      <m:r>
                        <m:rPr>
                          <m:nor/>
                        </m:rPr>
                        <a:rPr lang="ru-RU" sz="2400"/>
                        <m:t>data</m:t>
                      </m:r>
                      <m:r>
                        <m:rPr>
                          <m:nor/>
                        </m:rPr>
                        <a:rPr lang="ru-RU" sz="2400"/>
                        <m:t>_</m:t>
                      </m:r>
                      <m:r>
                        <m:rPr>
                          <m:nor/>
                        </m:rPr>
                        <a:rPr lang="ru-RU" sz="2400"/>
                        <m:t>range</m:t>
                      </m:r>
                      <m:r>
                        <m:rPr>
                          <m:nor/>
                        </m:rPr>
                        <a:rPr lang="ru-RU" sz="2400"/>
                        <m:t>=</m:t>
                      </m:r>
                      <m:r>
                        <m:rPr>
                          <m:nor/>
                        </m:rPr>
                        <a:rPr lang="ru-RU" sz="2400"/>
                        <m:t>None</m:t>
                      </m:r>
                      <m:r>
                        <m:rPr>
                          <m:nor/>
                        </m:rPr>
                        <a:rPr lang="ru-RU" sz="2400"/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17" y="4204330"/>
                <a:ext cx="10453587" cy="822469"/>
              </a:xfrm>
              <a:prstGeom prst="rect">
                <a:avLst/>
              </a:prstGeom>
              <a:blipFill>
                <a:blip r:embed="rId3"/>
                <a:stretch>
                  <a:fillRect l="-408" b="-5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777723" y="2914876"/>
                <a:ext cx="3349949" cy="7247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𝑃𝑆𝑁𝑅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𝑀𝐴𝑋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723" y="2914876"/>
                <a:ext cx="3349949" cy="7247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20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1694412"/>
            <a:ext cx="5369503" cy="634538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spc="-120" dirty="0">
                <a:solidFill>
                  <a:srgbClr val="50B4C8"/>
                </a:solidFill>
                <a:latin typeface="Bahnschrift SemiBold" panose="020B0502040204020203" pitchFamily="34" charset="0"/>
                <a:ea typeface="+mj-ea"/>
                <a:cs typeface="+mj-cs"/>
              </a:rPr>
              <a:t>Алгоритмы трассировки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67"/>
          <a:stretch/>
        </p:blipFill>
        <p:spPr>
          <a:xfrm>
            <a:off x="676657" y="2328950"/>
            <a:ext cx="5821126" cy="428848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57224" y="2743200"/>
            <a:ext cx="3208194" cy="1011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://blender3d.org.ua/book/YafRay/img/thumb_13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11" y="2978727"/>
            <a:ext cx="4541588" cy="29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15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13710" y="1932092"/>
            <a:ext cx="7716982" cy="44057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smtClean="0">
                <a:latin typeface="Bahnschrift Light" panose="020B0502040204020203" pitchFamily="34" charset="0"/>
              </a:rPr>
              <a:t>Photon Mapping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latin typeface="Bahnschrift SemiBold" panose="020B0502040204020203" pitchFamily="34" charset="0"/>
              </a:rPr>
              <a:t>Алгоритмы трассировки</a:t>
            </a:r>
            <a:endParaRPr lang="ru-RU" sz="4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83" y="2372667"/>
            <a:ext cx="8161905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6001" y="1909734"/>
            <a:ext cx="10753725" cy="495993"/>
          </a:xfrm>
        </p:spPr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Алгоритм</a:t>
            </a:r>
            <a:r>
              <a:rPr lang="en-US" dirty="0">
                <a:latin typeface="Bahnschrift Light" panose="020B0502040204020203" pitchFamily="34" charset="0"/>
              </a:rPr>
              <a:t> Bidirectional</a:t>
            </a:r>
            <a:r>
              <a:rPr lang="ru-RU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Path Tracing</a:t>
            </a:r>
            <a:endParaRPr lang="ru-RU" dirty="0"/>
          </a:p>
          <a:p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Bahnschrift SemiBold" panose="020B0502040204020203" pitchFamily="34" charset="0"/>
              </a:rPr>
              <a:t>Алгоритмы трассировки</a:t>
            </a:r>
            <a:endParaRPr lang="ru-RU" sz="4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20" y="2405727"/>
            <a:ext cx="8698295" cy="41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E5733-4278-449D-9BAF-C4CE09E1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87665" cy="1658198"/>
          </a:xfrm>
        </p:spPr>
        <p:txBody>
          <a:bodyPr/>
          <a:lstStyle/>
          <a:p>
            <a:r>
              <a:rPr lang="ru-RU" dirty="0" smtClean="0">
                <a:latin typeface="Bahnschrift SemiBold" panose="020B0502040204020203" pitchFamily="34" charset="0"/>
              </a:rPr>
              <a:t>Сцена </a:t>
            </a:r>
            <a:r>
              <a:rPr lang="ru-RU" dirty="0">
                <a:latin typeface="Bahnschrift SemiBold" panose="020B0502040204020203" pitchFamily="34" charset="0"/>
              </a:rPr>
              <a:t>для </a:t>
            </a:r>
            <a:r>
              <a:rPr lang="ru-RU" dirty="0" smtClean="0">
                <a:latin typeface="Bahnschrift SemiBold" panose="020B0502040204020203" pitchFamily="34" charset="0"/>
              </a:rPr>
              <a:t>сравнения рендеров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BF99D-7C30-45F7-A846-082F550E8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910779"/>
            <a:ext cx="5420706" cy="3049148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4FED85-3041-486F-B0CD-F76B1D3FDB05}"/>
              </a:ext>
            </a:extLst>
          </p:cNvPr>
          <p:cNvSpPr/>
          <p:nvPr/>
        </p:nvSpPr>
        <p:spPr>
          <a:xfrm>
            <a:off x="6717462" y="1855361"/>
            <a:ext cx="3186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Эксперимент 1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18446"/>
              </p:ext>
            </p:extLst>
          </p:nvPr>
        </p:nvGraphicFramePr>
        <p:xfrm>
          <a:off x="6287484" y="4682328"/>
          <a:ext cx="56412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97">
                  <a:extLst>
                    <a:ext uri="{9D8B030D-6E8A-4147-A177-3AD203B41FA5}">
                      <a16:colId xmlns:a16="http://schemas.microsoft.com/office/drawing/2014/main" val="234493864"/>
                    </a:ext>
                  </a:extLst>
                </a:gridCol>
                <a:gridCol w="3732883">
                  <a:extLst>
                    <a:ext uri="{9D8B030D-6E8A-4147-A177-3AD203B41FA5}">
                      <a16:colId xmlns:a16="http://schemas.microsoft.com/office/drawing/2014/main" val="368573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Рендеры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Использующиеся</a:t>
                      </a:r>
                      <a:r>
                        <a:rPr lang="ru-RU" baseline="0" dirty="0" smtClean="0"/>
                        <a:t> а</a:t>
                      </a:r>
                      <a:r>
                        <a:rPr lang="ru-RU" dirty="0" smtClean="0"/>
                        <a:t>лгоритмы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953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appleseed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SPPM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79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Cycles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tracing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190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 tracing</a:t>
                      </a:r>
                      <a:r>
                        <a:rPr lang="en-US" baseline="0" dirty="0" smtClean="0"/>
                        <a:t> + caustic light cache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596047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762001" y="5100843"/>
            <a:ext cx="5420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Рис. 1 Эталонное изображение для первого эксперимента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876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6888</TotalTime>
  <Words>535</Words>
  <Application>Microsoft Office PowerPoint</Application>
  <PresentationFormat>Широкоэкранный</PresentationFormat>
  <Paragraphs>91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Bahnschrift Light</vt:lpstr>
      <vt:lpstr>Bahnschrift SemiBold</vt:lpstr>
      <vt:lpstr>Calibri</vt:lpstr>
      <vt:lpstr>Calibri Light</vt:lpstr>
      <vt:lpstr>Cambria Math</vt:lpstr>
      <vt:lpstr>Метрополия</vt:lpstr>
      <vt:lpstr>Современные методы растеризации изображений</vt:lpstr>
      <vt:lpstr>Цели и задачи работы</vt:lpstr>
      <vt:lpstr>Реалистичный рендеринг </vt:lpstr>
      <vt:lpstr>Концепция Физически-корректный рендеринг</vt:lpstr>
      <vt:lpstr>Метрики сравнения изображений</vt:lpstr>
      <vt:lpstr>Алгоритмы трассировки</vt:lpstr>
      <vt:lpstr>Алгоритмы трассировки</vt:lpstr>
      <vt:lpstr>Алгоритмы трассировки</vt:lpstr>
      <vt:lpstr>Сцена для сравнения рендеров</vt:lpstr>
      <vt:lpstr>Презентация PowerPoint</vt:lpstr>
      <vt:lpstr>Сцена для сравнения рендеров</vt:lpstr>
      <vt:lpstr>Презентация PowerPoint</vt:lpstr>
      <vt:lpstr>Другие эксперименты</vt:lpstr>
      <vt:lpstr>Другие эксперименты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различных реализаций алгоритмов трассировки лучей</dc:title>
  <dc:creator>UserPushka</dc:creator>
  <cp:lastModifiedBy>Борис Гогинян</cp:lastModifiedBy>
  <cp:revision>88</cp:revision>
  <dcterms:created xsi:type="dcterms:W3CDTF">2020-05-11T13:52:25Z</dcterms:created>
  <dcterms:modified xsi:type="dcterms:W3CDTF">2020-06-11T05:30:40Z</dcterms:modified>
</cp:coreProperties>
</file>